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Play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Noto Sans"/>
      <p:regular r:id="rId27"/>
      <p:bold r:id="rId28"/>
      <p:italic r:id="rId29"/>
      <p:boldItalic r:id="rId30"/>
    </p:embeddedFont>
    <p:embeddedFont>
      <p:font typeface="Noto Sans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zLWCtmKrzODGlNtPjoA5BHttG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D9B083-D452-41AA-87EE-46B077330998}">
  <a:tblStyle styleId="{13D9B083-D452-41AA-87EE-46B0773309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-bold.fntdata"/><Relationship Id="rId21" Type="http://schemas.openxmlformats.org/officeDocument/2006/relationships/font" Target="fonts/Play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NotoSans-bold.fntdata"/><Relationship Id="rId27" Type="http://schemas.openxmlformats.org/officeDocument/2006/relationships/font" Target="fonts/Noto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o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otoSansSemiBold-regular.fntdata"/><Relationship Id="rId30" Type="http://schemas.openxmlformats.org/officeDocument/2006/relationships/font" Target="fonts/NotoSans-boldItalic.fntdata"/><Relationship Id="rId11" Type="http://schemas.openxmlformats.org/officeDocument/2006/relationships/slide" Target="slides/slide6.xml"/><Relationship Id="rId33" Type="http://schemas.openxmlformats.org/officeDocument/2006/relationships/font" Target="fonts/NotoSansSemiBold-italic.fntdata"/><Relationship Id="rId10" Type="http://schemas.openxmlformats.org/officeDocument/2006/relationships/slide" Target="slides/slide5.xml"/><Relationship Id="rId32" Type="http://schemas.openxmlformats.org/officeDocument/2006/relationships/font" Target="fonts/NotoSansSemiBold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NotoSansSemi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c61d3480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3c61d3480d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c61d3480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3c61d3480d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c61d3480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3c61d3480d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c61d3480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3c61d3480d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c61d3480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3c61d3480d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c61d3480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3c61d3480d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3c61d348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33c61d3480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c61d348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33c61d3480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c61d3480d_2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c61d3480d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c61d3480d_2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c61d3480d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c61d3480d_2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c61d3480d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c61d348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3c61d3480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c61d348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3c61d3480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8537027" y="3429000"/>
            <a:ext cx="2935014" cy="110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000"/>
              <a:buFont typeface="Noto Sans"/>
              <a:buNone/>
              <a:defRPr b="1" sz="20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8537027" y="4849844"/>
            <a:ext cx="2935014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1931"/>
              </a:buClr>
              <a:buSzPts val="1800"/>
              <a:buNone/>
              <a:defRPr sz="1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8583409" y="4692550"/>
            <a:ext cx="2888632" cy="0"/>
          </a:xfrm>
          <a:prstGeom prst="straightConnector1">
            <a:avLst/>
          </a:prstGeom>
          <a:noFill/>
          <a:ln cap="flat" cmpd="sng" w="19050">
            <a:solidFill>
              <a:srgbClr val="AC801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660952" y="1494760"/>
            <a:ext cx="5840896" cy="655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  <a:defRPr b="1" sz="2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660952" y="475256"/>
            <a:ext cx="5840896" cy="655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800"/>
              <a:buFont typeface="Noto Sans"/>
              <a:buNone/>
              <a:defRPr b="1" sz="2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ctrTitle"/>
          </p:nvPr>
        </p:nvSpPr>
        <p:spPr>
          <a:xfrm>
            <a:off x="8537027" y="3429000"/>
            <a:ext cx="29349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s-MX" sz="3200"/>
              <a:t>La Formación es Nuestra</a:t>
            </a:r>
            <a:endParaRPr/>
          </a:p>
        </p:txBody>
      </p:sp>
      <p:sp>
        <p:nvSpPr>
          <p:cNvPr id="33" name="Google Shape;33;p1"/>
          <p:cNvSpPr txBox="1"/>
          <p:nvPr>
            <p:ph idx="1" type="subTitle"/>
          </p:nvPr>
        </p:nvSpPr>
        <p:spPr>
          <a:xfrm>
            <a:off x="8537027" y="4849844"/>
            <a:ext cx="2935014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ct val="100000"/>
              <a:buFont typeface="Arial"/>
              <a:buNone/>
            </a:pPr>
            <a:r>
              <a:rPr lang="es-MX" sz="2400"/>
              <a:t>Igualdad Sustantiva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c61d3480d_0_53"/>
          <p:cNvSpPr txBox="1"/>
          <p:nvPr/>
        </p:nvSpPr>
        <p:spPr>
          <a:xfrm>
            <a:off x="3404263" y="743075"/>
            <a:ext cx="5841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¿Cuáles eran las demandas de las mujeres trabajadoras?</a:t>
            </a:r>
            <a:endParaRPr b="1" sz="28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6" name="Google Shape;156;g33c61d3480d_0_53"/>
          <p:cNvSpPr txBox="1"/>
          <p:nvPr/>
        </p:nvSpPr>
        <p:spPr>
          <a:xfrm>
            <a:off x="2997825" y="2129200"/>
            <a:ext cx="74583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 principios del siglo XX las y los trabajadores eran obligados a laborar sin contar con derechos básicos, como una jornada de 8 horas, vacaciones, seguridad social, licencias de maternidad y paternidad, o incluso salario mínimo.</a:t>
            </a:r>
            <a:r>
              <a:rPr b="0" i="0" lang="es-MX" sz="14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7" name="Google Shape;157;g33c61d3480d_0_53"/>
          <p:cNvSpPr txBox="1"/>
          <p:nvPr/>
        </p:nvSpPr>
        <p:spPr>
          <a:xfrm>
            <a:off x="2997825" y="3195325"/>
            <a:ext cx="74583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En el caso de las mujeres trabajadoras, la explotación laboral se intersectaba con la </a:t>
            </a:r>
            <a:r>
              <a:rPr b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desigualdad de género </a:t>
            </a: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que vivían de manera cotidiana en el hogar, en el trabajo, en la calle, y que les hacía aún más difícil ganar derechos para vivir una vida digna</a:t>
            </a:r>
            <a:r>
              <a:rPr b="0" i="0" lang="es-MX" sz="14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b="0" i="0" sz="32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8" name="Google Shape;158;g33c61d3480d_0_53"/>
          <p:cNvSpPr txBox="1"/>
          <p:nvPr/>
        </p:nvSpPr>
        <p:spPr>
          <a:xfrm>
            <a:off x="2997825" y="4261450"/>
            <a:ext cx="74583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 partir de la división de tareas en el hogar y trabajos en general, con base en estereotipos machistas y sexistas, las mujeres trabajadoras también luchaban por el </a:t>
            </a:r>
            <a:r>
              <a:rPr b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derecho a la igualdad en la casa y al tiempo libre</a:t>
            </a: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 A esta demanda hoy le llamamos: el derecho colectivo al cuidado.</a:t>
            </a:r>
            <a:endParaRPr b="0" i="0" sz="32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9" name="Google Shape;159;g33c61d3480d_0_53"/>
          <p:cNvSpPr txBox="1"/>
          <p:nvPr/>
        </p:nvSpPr>
        <p:spPr>
          <a:xfrm>
            <a:off x="2997825" y="5480650"/>
            <a:ext cx="74583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Igual salario por igual trabajo</a:t>
            </a: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una demanda que en la actualidad le llamamos igualdad salarial.</a:t>
            </a:r>
            <a:endParaRPr b="0" i="0" sz="32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60" name="Google Shape;160;g33c61d3480d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563" y="5544450"/>
            <a:ext cx="877800" cy="8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3c61d3480d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563" y="4369887"/>
            <a:ext cx="877800" cy="8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3c61d3480d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4576" y="3218150"/>
            <a:ext cx="877800" cy="8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3c61d3480d_0_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4063" y="2055225"/>
            <a:ext cx="918801" cy="9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c61d3480d_0_43"/>
          <p:cNvSpPr txBox="1"/>
          <p:nvPr/>
        </p:nvSpPr>
        <p:spPr>
          <a:xfrm>
            <a:off x="3400138" y="658575"/>
            <a:ext cx="5841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Actividad de reflexión</a:t>
            </a:r>
            <a:endParaRPr b="1" sz="28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9" name="Google Shape;169;g33c61d3480d_0_43"/>
          <p:cNvSpPr txBox="1"/>
          <p:nvPr/>
        </p:nvSpPr>
        <p:spPr>
          <a:xfrm>
            <a:off x="1970650" y="2626725"/>
            <a:ext cx="8700000" cy="3082500"/>
          </a:xfrm>
          <a:prstGeom prst="rect">
            <a:avLst/>
          </a:prstGeom>
          <a:noFill/>
          <a:ln cap="flat" cmpd="sng" w="38100">
            <a:solidFill>
              <a:srgbClr val="93B0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Antes de que se prohibiera el trabajo de las mujeres y los niños menores de 10 años en las minas, el capital [...] se las arreglaba para hacer trabajar en el interior de las minas, principalmente las de bulla, revueltas no pocas veces con los hombres, a mujeres y muchachas desnudas, y no acudió a la maquinaria hasta que no se proclamó la prohibición de estos trabajos…</a:t>
            </a:r>
            <a:endParaRPr b="1" i="1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Ahora, leamos el testimonio de un niño trabajador de 12 años, publicado en el mismo texto:</a:t>
            </a:r>
            <a:endParaRPr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"Murray, de doce años, declara: Entro a las 6, y a veces a las 4 de la mañana. Ayer trabajé toda la noche, hasta las 8 de la mañana de hoy [...] Conmigo trabajaron toda la noche 8 ó 9 chicos más [...] Cuando me quedo trabajando toda la noche, no cobro más”.</a:t>
            </a:r>
            <a:br>
              <a:rPr b="1" i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</a:br>
            <a:br>
              <a:rPr b="1" i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Fuente: Karl Marx, </a:t>
            </a:r>
            <a:r>
              <a:rPr i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El capital</a:t>
            </a: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(1867).</a:t>
            </a:r>
            <a:endParaRPr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0" name="Google Shape;170;g33c61d3480d_0_43"/>
          <p:cNvSpPr txBox="1"/>
          <p:nvPr/>
        </p:nvSpPr>
        <p:spPr>
          <a:xfrm>
            <a:off x="4035725" y="5907775"/>
            <a:ext cx="7458300" cy="615600"/>
          </a:xfrm>
          <a:prstGeom prst="rect">
            <a:avLst/>
          </a:prstGeom>
          <a:noFill/>
          <a:ln cap="flat" cmpd="sng" w="28575">
            <a:solidFill>
              <a:srgbClr val="452A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Ahora, reflexionemos:</a:t>
            </a:r>
            <a:r>
              <a:rPr b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¿Por qué son importantes los derechos de las mujeres trabajadoras y de las niñas y niños?</a:t>
            </a:r>
            <a:endParaRPr b="1" i="0" sz="32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71" name="Google Shape;171;g33c61d3480d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425" y="289750"/>
            <a:ext cx="1324275" cy="13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3c61d3480d_0_43"/>
          <p:cNvSpPr txBox="1"/>
          <p:nvPr/>
        </p:nvSpPr>
        <p:spPr>
          <a:xfrm>
            <a:off x="1844150" y="1812575"/>
            <a:ext cx="753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Leamos en voz alta este texto publicado en 1867, sobre las condiciones de trabajo de las mujeres en las minas: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c61d3480d_0_48"/>
          <p:cNvSpPr txBox="1"/>
          <p:nvPr/>
        </p:nvSpPr>
        <p:spPr>
          <a:xfrm>
            <a:off x="3091088" y="538150"/>
            <a:ext cx="5841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Igualdad Sustantiva</a:t>
            </a:r>
            <a:endParaRPr b="1" sz="28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8" name="Google Shape;178;g33c61d3480d_0_48"/>
          <p:cNvSpPr/>
          <p:nvPr/>
        </p:nvSpPr>
        <p:spPr>
          <a:xfrm>
            <a:off x="2169725" y="1710850"/>
            <a:ext cx="4087800" cy="208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93B055"/>
          </a:solidFill>
          <a:ln cap="flat" cmpd="sng" w="9525">
            <a:solidFill>
              <a:srgbClr val="93B0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La lucha de las mujeres es por la </a:t>
            </a:r>
            <a:r>
              <a:rPr b="1" lang="es-MX" sz="16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igualdad real</a:t>
            </a:r>
            <a:r>
              <a:rPr lang="es-MX" sz="16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, no solo por la igualdad ante la ley.</a:t>
            </a:r>
            <a:endParaRPr sz="160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79" name="Google Shape;179;g33c61d3480d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525" y="3955600"/>
            <a:ext cx="2422025" cy="2422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g33c61d3480d_0_48"/>
          <p:cNvGrpSpPr/>
          <p:nvPr/>
        </p:nvGrpSpPr>
        <p:grpSpPr>
          <a:xfrm>
            <a:off x="7279981" y="2431925"/>
            <a:ext cx="4185752" cy="3378564"/>
            <a:chOff x="3071457" y="2013875"/>
            <a:chExt cx="1944600" cy="1569600"/>
          </a:xfrm>
        </p:grpSpPr>
        <p:sp>
          <p:nvSpPr>
            <p:cNvPr id="181" name="Google Shape;181;g33c61d3480d_0_48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452A6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33c61d3480d_0_48"/>
            <p:cNvSpPr txBox="1"/>
            <p:nvPr/>
          </p:nvSpPr>
          <p:spPr>
            <a:xfrm>
              <a:off x="3506746" y="2218162"/>
              <a:ext cx="1134000" cy="459900"/>
            </a:xfrm>
            <a:prstGeom prst="rect">
              <a:avLst/>
            </a:prstGeom>
            <a:solidFill>
              <a:srgbClr val="452A67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s-MX" sz="18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Igualdad sustantiva</a:t>
              </a:r>
              <a:endParaRPr b="1" sz="18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83" name="Google Shape;183;g33c61d3480d_0_48"/>
            <p:cNvSpPr txBox="1"/>
            <p:nvPr/>
          </p:nvSpPr>
          <p:spPr>
            <a:xfrm>
              <a:off x="3316098" y="2678065"/>
              <a:ext cx="1515300" cy="512400"/>
            </a:xfrm>
            <a:prstGeom prst="rect">
              <a:avLst/>
            </a:prstGeom>
            <a:solidFill>
              <a:srgbClr val="452A67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</a:t>
              </a:r>
              <a:r>
                <a:rPr b="1" lang="es-MX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l derecho de todas las personas a gozar del mismo trato y de las mismas oportunidades para ejercer sus derechos humanos y libertades fundamentales</a:t>
              </a:r>
              <a:r>
                <a:rPr lang="es-MX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b="0" i="0" sz="19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c61d3480d_0_72"/>
          <p:cNvSpPr txBox="1"/>
          <p:nvPr/>
        </p:nvSpPr>
        <p:spPr>
          <a:xfrm>
            <a:off x="732025" y="1716975"/>
            <a:ext cx="72156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¿Cómo hemos luchado las mujeres mexicanas por la igualdad sustantiva?</a:t>
            </a:r>
            <a:endParaRPr b="1" sz="28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189" name="Google Shape;189;g33c61d3480d_0_72"/>
          <p:cNvGrpSpPr/>
          <p:nvPr/>
        </p:nvGrpSpPr>
        <p:grpSpPr>
          <a:xfrm>
            <a:off x="3946918" y="3074276"/>
            <a:ext cx="3019575" cy="2736284"/>
            <a:chOff x="3071457" y="2013875"/>
            <a:chExt cx="1944600" cy="1569600"/>
          </a:xfrm>
        </p:grpSpPr>
        <p:sp>
          <p:nvSpPr>
            <p:cNvPr id="190" name="Google Shape;190;g33c61d3480d_0_72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A021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33c61d3480d_0_72"/>
            <p:cNvSpPr txBox="1"/>
            <p:nvPr/>
          </p:nvSpPr>
          <p:spPr>
            <a:xfrm>
              <a:off x="3317847" y="2228854"/>
              <a:ext cx="1451700" cy="512400"/>
            </a:xfrm>
            <a:prstGeom prst="rect">
              <a:avLst/>
            </a:prstGeom>
            <a:solidFill>
              <a:srgbClr val="A02142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En la Revolución Mexicana tuvieron una participación </a:t>
              </a: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importante</a:t>
              </a: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:</a:t>
              </a:r>
              <a:endParaRPr sz="11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-249849" lvl="0" marL="179999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Noto Sans"/>
                <a:buAutoNum type="arabicPeriod"/>
              </a:pPr>
              <a:r>
                <a:rPr b="1"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Primer Congreso Feminista</a:t>
              </a: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en la ciudad de Mérida entre los días 13 y 16 de enero de 1916. </a:t>
              </a:r>
              <a:endParaRPr sz="11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-249849" lvl="0" marL="179999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Noto Sans"/>
                <a:buAutoNum type="arabicPeriod"/>
              </a:pPr>
              <a:r>
                <a:rPr b="1"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Segundo Congreso</a:t>
              </a: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del 23 de noviembre al 2 de diciembre de 1916.</a:t>
              </a:r>
              <a:endParaRPr sz="11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marR="0" rtl="0" algn="just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92" name="Google Shape;192;g33c61d3480d_0_72"/>
          <p:cNvGrpSpPr/>
          <p:nvPr/>
        </p:nvGrpSpPr>
        <p:grpSpPr>
          <a:xfrm>
            <a:off x="931050" y="3074276"/>
            <a:ext cx="3019575" cy="2736284"/>
            <a:chOff x="1126863" y="2013875"/>
            <a:chExt cx="1944600" cy="1569600"/>
          </a:xfrm>
        </p:grpSpPr>
        <p:sp>
          <p:nvSpPr>
            <p:cNvPr id="193" name="Google Shape;193;g33c61d3480d_0_72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F4D7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33c61d3480d_0_72"/>
            <p:cNvSpPr txBox="1"/>
            <p:nvPr/>
          </p:nvSpPr>
          <p:spPr>
            <a:xfrm>
              <a:off x="1373312" y="2371316"/>
              <a:ext cx="1451700" cy="512400"/>
            </a:xfrm>
            <a:prstGeom prst="rect">
              <a:avLst/>
            </a:prstGeom>
            <a:solidFill>
              <a:srgbClr val="5F4D76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En el contexto nacional, las mujeres lucharon por sus derechos involucrándose en grandes transformaciones políticas de nuestro país: la Independencia, la Guerra de Reforma y la Revolución Mexicana.</a:t>
              </a:r>
              <a:endParaRPr b="0" i="0" sz="15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95" name="Google Shape;195;g33c61d3480d_0_72"/>
          <p:cNvGrpSpPr/>
          <p:nvPr/>
        </p:nvGrpSpPr>
        <p:grpSpPr>
          <a:xfrm>
            <a:off x="6962611" y="3074276"/>
            <a:ext cx="4660263" cy="2736284"/>
            <a:chOff x="5015938" y="2013875"/>
            <a:chExt cx="3001200" cy="1569600"/>
          </a:xfrm>
        </p:grpSpPr>
        <p:sp>
          <p:nvSpPr>
            <p:cNvPr id="196" name="Google Shape;196;g33c61d3480d_0_72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6819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33c61d3480d_0_72"/>
            <p:cNvSpPr txBox="1"/>
            <p:nvPr/>
          </p:nvSpPr>
          <p:spPr>
            <a:xfrm>
              <a:off x="5703240" y="2066127"/>
              <a:ext cx="1626600" cy="459900"/>
            </a:xfrm>
            <a:prstGeom prst="rect">
              <a:avLst/>
            </a:prstGeom>
            <a:solidFill>
              <a:srgbClr val="681931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Resultados</a:t>
              </a:r>
              <a:endParaRPr b="0" i="0" sz="15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98" name="Google Shape;198;g33c61d3480d_0_72"/>
            <p:cNvSpPr txBox="1"/>
            <p:nvPr/>
          </p:nvSpPr>
          <p:spPr>
            <a:xfrm>
              <a:off x="5383554" y="2450225"/>
              <a:ext cx="2417100" cy="512400"/>
            </a:xfrm>
            <a:prstGeom prst="rect">
              <a:avLst/>
            </a:prstGeom>
            <a:solidFill>
              <a:srgbClr val="681931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Aún con los congresos, la Constitución Política de 1917 no contempló en ese momento los derechos de la mujer ciudadana; sin embargo, sentó un precedente importante en la lucha de las mujeres en nuestro país, obteniendo grandes logros como el derecho al voto en 1953. </a:t>
              </a:r>
              <a:endParaRPr sz="11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50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99" name="Google Shape;199;g33c61d3480d_0_72"/>
          <p:cNvGrpSpPr/>
          <p:nvPr/>
        </p:nvGrpSpPr>
        <p:grpSpPr>
          <a:xfrm>
            <a:off x="6772952" y="4843201"/>
            <a:ext cx="456594" cy="454513"/>
            <a:chOff x="4858109" y="2631368"/>
            <a:chExt cx="316442" cy="315000"/>
          </a:xfrm>
        </p:grpSpPr>
        <p:sp>
          <p:nvSpPr>
            <p:cNvPr id="200" name="Google Shape;200;g33c61d3480d_0_72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3c61d3480d_0_72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A021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br>
                <a:rPr b="0" i="0" lang="es-MX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g33c61d3480d_0_72"/>
          <p:cNvGrpSpPr/>
          <p:nvPr/>
        </p:nvGrpSpPr>
        <p:grpSpPr>
          <a:xfrm>
            <a:off x="3736477" y="4843201"/>
            <a:ext cx="456594" cy="454513"/>
            <a:chOff x="4858109" y="2631368"/>
            <a:chExt cx="316442" cy="315000"/>
          </a:xfrm>
        </p:grpSpPr>
        <p:sp>
          <p:nvSpPr>
            <p:cNvPr id="203" name="Google Shape;203;g33c61d3480d_0_72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3c61d3480d_0_72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452A6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br>
                <a:rPr b="0" i="0" lang="es-MX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g33c61d3480d_0_72"/>
          <p:cNvSpPr/>
          <p:nvPr/>
        </p:nvSpPr>
        <p:spPr>
          <a:xfrm>
            <a:off x="591025" y="2750900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3c61d3480d_0_72"/>
          <p:cNvSpPr/>
          <p:nvPr/>
        </p:nvSpPr>
        <p:spPr>
          <a:xfrm>
            <a:off x="3776825" y="2750900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3c61d3480d_0_72"/>
          <p:cNvSpPr/>
          <p:nvPr/>
        </p:nvSpPr>
        <p:spPr>
          <a:xfrm>
            <a:off x="6772950" y="2855075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33c61d3480d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451" y="2855076"/>
            <a:ext cx="552150" cy="5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3c61d3480d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599" y="2907726"/>
            <a:ext cx="655200" cy="6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c61d3480d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99" y="2855076"/>
            <a:ext cx="552150" cy="5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g33c61d3480d_0_75"/>
          <p:cNvGrpSpPr/>
          <p:nvPr/>
        </p:nvGrpSpPr>
        <p:grpSpPr>
          <a:xfrm>
            <a:off x="510174" y="1492383"/>
            <a:ext cx="4660263" cy="2437275"/>
            <a:chOff x="5015938" y="2013875"/>
            <a:chExt cx="3001200" cy="1569600"/>
          </a:xfrm>
        </p:grpSpPr>
        <p:sp>
          <p:nvSpPr>
            <p:cNvPr id="216" name="Google Shape;216;g33c61d3480d_0_7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6819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33c61d3480d_0_75"/>
            <p:cNvSpPr txBox="1"/>
            <p:nvPr/>
          </p:nvSpPr>
          <p:spPr>
            <a:xfrm>
              <a:off x="5307981" y="2237331"/>
              <a:ext cx="2417100" cy="512400"/>
            </a:xfrm>
            <a:prstGeom prst="rect">
              <a:avLst/>
            </a:prstGeom>
            <a:solidFill>
              <a:srgbClr val="681931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Desde acá posicionamos que el feminismo es un movimiento político para acabar con el machismo, la explotación de las mujeres y la opresión, por lo tanto, no sólo podemos basarnos en la categoría de género para desarmar la explotación y opresión de las mujeres.</a:t>
              </a:r>
              <a:endParaRPr b="1"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218" name="Google Shape;218;g33c61d3480d_0_75"/>
          <p:cNvGrpSpPr/>
          <p:nvPr/>
        </p:nvGrpSpPr>
        <p:grpSpPr>
          <a:xfrm>
            <a:off x="5170425" y="2118920"/>
            <a:ext cx="3019575" cy="2437275"/>
            <a:chOff x="1126863" y="2013875"/>
            <a:chExt cx="1944600" cy="1569600"/>
          </a:xfrm>
        </p:grpSpPr>
        <p:sp>
          <p:nvSpPr>
            <p:cNvPr id="219" name="Google Shape;219;g33c61d3480d_0_7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AC8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33c61d3480d_0_75"/>
            <p:cNvSpPr txBox="1"/>
            <p:nvPr/>
          </p:nvSpPr>
          <p:spPr>
            <a:xfrm>
              <a:off x="1272430" y="2224441"/>
              <a:ext cx="1651200" cy="512400"/>
            </a:xfrm>
            <a:prstGeom prst="rect">
              <a:avLst/>
            </a:prstGeom>
            <a:solidFill>
              <a:srgbClr val="AC8017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2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Entendemos </a:t>
              </a:r>
              <a:r>
                <a:rPr b="1" lang="es-MX" sz="12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al feminismo como un movimiento político</a:t>
              </a:r>
              <a:r>
                <a:rPr lang="es-MX" sz="12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, por eso nos posicionamos desde un </a:t>
              </a:r>
              <a:r>
                <a:rPr b="1"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humanismo feminista y antineoliberal </a:t>
              </a:r>
              <a:r>
                <a:rPr b="1" lang="es-MX" sz="12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que es popular y de izquierda, en lucha contra los sistemas de dominación que nos rigen:</a:t>
              </a:r>
              <a:endParaRPr b="0" i="0" sz="17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221" name="Google Shape;221;g33c61d3480d_0_75"/>
          <p:cNvSpPr/>
          <p:nvPr/>
        </p:nvSpPr>
        <p:spPr>
          <a:xfrm>
            <a:off x="4670475" y="4900750"/>
            <a:ext cx="1381500" cy="1232700"/>
          </a:xfrm>
          <a:prstGeom prst="ellipse">
            <a:avLst/>
          </a:prstGeom>
          <a:solidFill>
            <a:srgbClr val="AC80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Capitalismo</a:t>
            </a:r>
            <a:endParaRPr b="1" sz="100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22" name="Google Shape;222;g33c61d3480d_0_75"/>
          <p:cNvSpPr/>
          <p:nvPr/>
        </p:nvSpPr>
        <p:spPr>
          <a:xfrm>
            <a:off x="7137400" y="4900750"/>
            <a:ext cx="1438800" cy="1232700"/>
          </a:xfrm>
          <a:prstGeom prst="ellipse">
            <a:avLst/>
          </a:prstGeom>
          <a:solidFill>
            <a:srgbClr val="AC80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Colonialismo</a:t>
            </a:r>
            <a:endParaRPr b="1" sz="100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23" name="Google Shape;223;g33c61d3480d_0_75"/>
          <p:cNvSpPr/>
          <p:nvPr/>
        </p:nvSpPr>
        <p:spPr>
          <a:xfrm>
            <a:off x="5917225" y="4943500"/>
            <a:ext cx="1381500" cy="1147200"/>
          </a:xfrm>
          <a:prstGeom prst="ellipse">
            <a:avLst/>
          </a:prstGeom>
          <a:solidFill>
            <a:srgbClr val="93B0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Patriarcado</a:t>
            </a:r>
            <a:endParaRPr b="1" sz="100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224" name="Google Shape;224;g33c61d3480d_0_75"/>
          <p:cNvGrpSpPr/>
          <p:nvPr/>
        </p:nvGrpSpPr>
        <p:grpSpPr>
          <a:xfrm>
            <a:off x="8190113" y="1869900"/>
            <a:ext cx="3541117" cy="2437275"/>
            <a:chOff x="3071457" y="2013875"/>
            <a:chExt cx="2083500" cy="1569600"/>
          </a:xfrm>
        </p:grpSpPr>
        <p:sp>
          <p:nvSpPr>
            <p:cNvPr id="225" name="Google Shape;225;g33c61d3480d_0_75"/>
            <p:cNvSpPr/>
            <p:nvPr/>
          </p:nvSpPr>
          <p:spPr>
            <a:xfrm flipH="1" rot="10800000">
              <a:off x="3071457" y="2013875"/>
              <a:ext cx="20835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F4D7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33c61d3480d_0_75"/>
            <p:cNvSpPr txBox="1"/>
            <p:nvPr/>
          </p:nvSpPr>
          <p:spPr>
            <a:xfrm>
              <a:off x="3317916" y="2098577"/>
              <a:ext cx="1628400" cy="512400"/>
            </a:xfrm>
            <a:prstGeom prst="rect">
              <a:avLst/>
            </a:prstGeom>
            <a:solidFill>
              <a:srgbClr val="5F4D76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El horizonte de los feminismos populares y a la izquierda es la libertad de las mujeres desde los márgenes y desde abajo.</a:t>
              </a:r>
              <a:endParaRPr b="1"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De ahí la importancia de </a:t>
              </a:r>
              <a:r>
                <a:rPr b="1"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reivindicar el 8 de marzo</a:t>
              </a: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no sólo la lucha de las mujeres sino específicamente la de las mujeres trabajadoras.</a:t>
              </a:r>
              <a:endParaRPr b="1"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c61d3480d_0_115"/>
          <p:cNvSpPr txBox="1"/>
          <p:nvPr/>
        </p:nvSpPr>
        <p:spPr>
          <a:xfrm>
            <a:off x="3676438" y="435363"/>
            <a:ext cx="5841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Actividad de reflexión</a:t>
            </a:r>
            <a:endParaRPr b="1" sz="28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32" name="Google Shape;232;g33c61d3480d_0_115"/>
          <p:cNvSpPr txBox="1"/>
          <p:nvPr/>
        </p:nvSpPr>
        <p:spPr>
          <a:xfrm>
            <a:off x="4096850" y="6001925"/>
            <a:ext cx="7458300" cy="615600"/>
          </a:xfrm>
          <a:prstGeom prst="rect">
            <a:avLst/>
          </a:prstGeom>
          <a:noFill/>
          <a:ln cap="flat" cmpd="sng" w="28575">
            <a:solidFill>
              <a:srgbClr val="E6D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Ahora, reflexionemos:</a:t>
            </a:r>
            <a:r>
              <a:rPr b="1"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¿Cuáles de estos derechos no pudieron ejercer nuestras madres y abuelas? </a:t>
            </a:r>
            <a:endParaRPr b="1" i="0" sz="36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33" name="Google Shape;233;g33c61d3480d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925" y="100825"/>
            <a:ext cx="1324275" cy="13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3c61d3480d_0_115"/>
          <p:cNvSpPr txBox="1"/>
          <p:nvPr/>
        </p:nvSpPr>
        <p:spPr>
          <a:xfrm>
            <a:off x="1853675" y="1422425"/>
            <a:ext cx="75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Leamos en voz alta la siguiente tabla:</a:t>
            </a:r>
            <a:endParaRPr/>
          </a:p>
        </p:txBody>
      </p:sp>
      <p:graphicFrame>
        <p:nvGraphicFramePr>
          <p:cNvPr id="235" name="Google Shape;235;g33c61d3480d_0_115"/>
          <p:cNvGraphicFramePr/>
          <p:nvPr/>
        </p:nvGraphicFramePr>
        <p:xfrm>
          <a:off x="2453363" y="207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{13D9B083-D452-41AA-87EE-46B077330998}</a:tableStyleId>
              </a:tblPr>
              <a:tblGrid>
                <a:gridCol w="2682425"/>
                <a:gridCol w="2682425"/>
                <a:gridCol w="2682425"/>
              </a:tblGrid>
              <a:tr h="3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FFFFFF"/>
                          </a:solidFill>
                          <a:latin typeface="Noto Sans SemiBold"/>
                          <a:ea typeface="Noto Sans SemiBold"/>
                          <a:cs typeface="Noto Sans SemiBold"/>
                          <a:sym typeface="Noto Sans SemiBold"/>
                        </a:rPr>
                        <a:t>Derechos civiles y políticos</a:t>
                      </a:r>
                      <a:endParaRPr>
                        <a:solidFill>
                          <a:srgbClr val="FFFFFF"/>
                        </a:solidFill>
                        <a:latin typeface="Noto Sans SemiBold"/>
                        <a:ea typeface="Noto Sans SemiBold"/>
                        <a:cs typeface="Noto Sans SemiBold"/>
                        <a:sym typeface="Noto Sans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FFFFFF"/>
                          </a:solidFill>
                          <a:latin typeface="Noto Sans SemiBold"/>
                          <a:ea typeface="Noto Sans SemiBold"/>
                          <a:cs typeface="Noto Sans SemiBold"/>
                          <a:sym typeface="Noto Sans SemiBold"/>
                        </a:rPr>
                        <a:t>Protegen las libertades individuales</a:t>
                      </a:r>
                      <a:endParaRPr>
                        <a:solidFill>
                          <a:srgbClr val="FFFFFF"/>
                        </a:solidFill>
                        <a:latin typeface="Noto Sans SemiBold"/>
                        <a:ea typeface="Noto Sans SemiBold"/>
                        <a:cs typeface="Noto Sans SemiBold"/>
                        <a:sym typeface="Noto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D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FFFFFF"/>
                          </a:solidFill>
                          <a:latin typeface="Noto Sans SemiBold"/>
                          <a:ea typeface="Noto Sans SemiBold"/>
                          <a:cs typeface="Noto Sans SemiBold"/>
                          <a:sym typeface="Noto Sans SemiBold"/>
                        </a:rPr>
                        <a:t>Derechos sociales</a:t>
                      </a:r>
                      <a:endParaRPr>
                        <a:solidFill>
                          <a:srgbClr val="FFFFFF"/>
                        </a:solidFill>
                        <a:latin typeface="Noto Sans SemiBold"/>
                        <a:ea typeface="Noto Sans SemiBold"/>
                        <a:cs typeface="Noto Sans SemiBold"/>
                        <a:sym typeface="Noto Sans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FFFFFF"/>
                          </a:solidFill>
                          <a:latin typeface="Noto Sans SemiBold"/>
                          <a:ea typeface="Noto Sans SemiBold"/>
                          <a:cs typeface="Noto Sans SemiBold"/>
                          <a:sym typeface="Noto Sans SemiBold"/>
                        </a:rPr>
                        <a:t>Son colectivos y permiten nuestra vida digna</a:t>
                      </a:r>
                      <a:endParaRPr>
                        <a:solidFill>
                          <a:srgbClr val="FFFFFF"/>
                        </a:solidFill>
                        <a:latin typeface="Noto Sans SemiBold"/>
                        <a:ea typeface="Noto Sans SemiBold"/>
                        <a:cs typeface="Noto Sans SemiBold"/>
                        <a:sym typeface="Noto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B0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FFFFFF"/>
                          </a:solidFill>
                          <a:latin typeface="Noto Sans SemiBold"/>
                          <a:ea typeface="Noto Sans SemiBold"/>
                          <a:cs typeface="Noto Sans SemiBold"/>
                          <a:sym typeface="Noto Sans SemiBold"/>
                        </a:rPr>
                        <a:t>Derechos sexuales y reproductivos</a:t>
                      </a:r>
                      <a:endParaRPr>
                        <a:solidFill>
                          <a:srgbClr val="FFFFFF"/>
                        </a:solidFill>
                        <a:latin typeface="Noto Sans SemiBold"/>
                        <a:ea typeface="Noto Sans SemiBold"/>
                        <a:cs typeface="Noto Sans SemiBold"/>
                        <a:sym typeface="Noto Sans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>
                          <a:solidFill>
                            <a:srgbClr val="FFFFFF"/>
                          </a:solidFill>
                          <a:latin typeface="Noto Sans SemiBold"/>
                          <a:ea typeface="Noto Sans SemiBold"/>
                          <a:cs typeface="Noto Sans SemiBold"/>
                          <a:sym typeface="Noto Sans SemiBold"/>
                        </a:rPr>
                        <a:t>Garantizan nuestra salud sexual y reproductiva</a:t>
                      </a:r>
                      <a:endParaRPr>
                        <a:solidFill>
                          <a:srgbClr val="FFFFFF"/>
                        </a:solidFill>
                        <a:latin typeface="Noto Sans SemiBold"/>
                        <a:ea typeface="Noto Sans SemiBold"/>
                        <a:cs typeface="Noto Sans SemiBold"/>
                        <a:sym typeface="Noto Sa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52A67"/>
                    </a:solidFill>
                  </a:tcPr>
                </a:tc>
              </a:tr>
              <a:tr h="385175">
                <a:tc>
                  <a:txBody>
                    <a:bodyPr/>
                    <a:lstStyle/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Libertad de pensamiento, expresión, religión, profesión, tránsito, reunión y asociación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propiedad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Juicio justo y presunción de inocencia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Vida libre de violencia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Igualdad ante la ley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Participación política (votar y ser votadas)</a:t>
                      </a:r>
                      <a:endParaRPr sz="17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educación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salud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alimentación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Al medio ambiente sano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vivienda y al trabajo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seguridad social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Al deporte y la recreación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cultura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81055" lvl="0" marL="100105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•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 la verdad</a:t>
                      </a:r>
                      <a:endParaRPr sz="17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277905" lvl="0" marL="41760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●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Decidir sobre mi cuerpo y mi sexualidad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277905" lvl="0" marL="417605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●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Ejercer y disfrutar de la sexualidad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277905" lvl="0" marL="417605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●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Decidir sobre el número de hijos/as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277905" lvl="0" marL="417605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●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Educación sexual</a:t>
                      </a:r>
                      <a:endParaRPr sz="120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-277905" lvl="0" marL="417605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"/>
                        <a:buChar char="●"/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Acceder a servicios de salud sexual y reproductiva de calidad</a:t>
                      </a:r>
                      <a:endParaRPr sz="17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/>
        </p:nvSpPr>
        <p:spPr>
          <a:xfrm>
            <a:off x="2212788" y="1263275"/>
            <a:ext cx="5841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3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Objetivo</a:t>
            </a:r>
            <a:endParaRPr b="1" sz="43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2159625" y="2011475"/>
            <a:ext cx="8605800" cy="3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3000">
                <a:solidFill>
                  <a:srgbClr val="000000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Concientizar</a:t>
            </a:r>
            <a:r>
              <a:rPr lang="es-MX" sz="30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sobre la igualdad sustantiva, el derecho a una vida libre de violencia y el derecho colectivo al cuidado a través de jornadas de </a:t>
            </a:r>
            <a:r>
              <a:rPr lang="es-MX" sz="3000">
                <a:solidFill>
                  <a:srgbClr val="000000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formación y capacitación con organización autogestiva.</a:t>
            </a:r>
            <a:endParaRPr sz="30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225" y="2210850"/>
            <a:ext cx="877800" cy="8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3c61d3480d_0_0"/>
          <p:cNvSpPr txBox="1"/>
          <p:nvPr/>
        </p:nvSpPr>
        <p:spPr>
          <a:xfrm>
            <a:off x="2115988" y="1284125"/>
            <a:ext cx="5841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3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Acuerdos</a:t>
            </a:r>
            <a:endParaRPr b="1" sz="43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6" name="Google Shape;46;g33c61d3480d_0_0"/>
          <p:cNvSpPr txBox="1"/>
          <p:nvPr/>
        </p:nvSpPr>
        <p:spPr>
          <a:xfrm>
            <a:off x="963150" y="2130675"/>
            <a:ext cx="10265700" cy="3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8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Para realizar esta actividad de capacitación, les invitamos a considerar estos acuerdos para promover la </a:t>
            </a:r>
            <a:r>
              <a:rPr b="1" lang="es-MX" sz="18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igualdad sustantiva:</a:t>
            </a:r>
            <a:endParaRPr b="1" sz="18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81931"/>
              </a:buClr>
              <a:buSzPts val="1700"/>
              <a:buFont typeface="Noto Sans"/>
              <a:buChar char="●"/>
            </a:pPr>
            <a:r>
              <a:rPr b="1" lang="es-MX" sz="17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Inclusión</a:t>
            </a:r>
            <a:r>
              <a:rPr lang="es-MX" sz="17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r>
              <a:rPr lang="es-MX" sz="17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Acordamos no excluir a ninguna persona de las actividades de capacitación y, al mismo tiempo, promover la participación de las mujeres.</a:t>
            </a:r>
            <a:endParaRPr sz="17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81931"/>
              </a:buClr>
              <a:buSzPts val="1700"/>
              <a:buFont typeface="Noto Sans"/>
              <a:buChar char="●"/>
            </a:pPr>
            <a:r>
              <a:rPr b="1" lang="es-MX" sz="17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Paridad:</a:t>
            </a:r>
            <a:r>
              <a:rPr lang="es-MX" sz="17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Acordamos fomentar la participación de mujeres y hombres de manera igualitaria, para que nadie acapare o privatice la palabra, así como practicar la paridad en la designación de las personas responsables de las actividades </a:t>
            </a:r>
            <a:r>
              <a:rPr b="1" lang="es-MX" sz="17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(facilitadoras, moderadoras y relatoras).</a:t>
            </a:r>
            <a:endParaRPr b="1" sz="17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81931"/>
              </a:buClr>
              <a:buSzPts val="1700"/>
              <a:buFont typeface="Noto Sans"/>
              <a:buChar char="●"/>
            </a:pPr>
            <a:r>
              <a:rPr b="1" lang="es-MX" sz="17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Respeto: </a:t>
            </a:r>
            <a:r>
              <a:rPr lang="es-MX" sz="17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Acordamos promover un ambiente de confianza y respeto, evitando expresar comentarios discriminatorios, de corte machista, clasista o racista.</a:t>
            </a:r>
            <a:endParaRPr sz="17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681931"/>
              </a:buClr>
              <a:buSzPts val="1700"/>
              <a:buFont typeface="Noto Sans"/>
              <a:buChar char="●"/>
            </a:pPr>
            <a:r>
              <a:rPr b="1" lang="es-MX" sz="17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Democracia:</a:t>
            </a:r>
            <a:r>
              <a:rPr lang="es-MX" sz="17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Acordamos hacer el esfuerzo de ponernos de acuerdo, encontrando los puntos que tenemos en común: nuestro compromiso con la igualdad y los derechos de todas las personas.</a:t>
            </a:r>
            <a:endParaRPr sz="37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47" name="Google Shape;47;g33c61d3480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00" y="1083250"/>
            <a:ext cx="1056975" cy="10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3c61d3480d_0_5"/>
          <p:cNvSpPr txBox="1"/>
          <p:nvPr/>
        </p:nvSpPr>
        <p:spPr>
          <a:xfrm>
            <a:off x="970726" y="1709525"/>
            <a:ext cx="76263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Lineamientos</a:t>
            </a:r>
            <a:endParaRPr b="1" i="1" sz="36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53" name="Google Shape;53;g33c61d3480d_0_5"/>
          <p:cNvSpPr txBox="1"/>
          <p:nvPr/>
        </p:nvSpPr>
        <p:spPr>
          <a:xfrm>
            <a:off x="970725" y="3172950"/>
            <a:ext cx="90687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Formación para el cambio cultural en </a:t>
            </a:r>
            <a:r>
              <a:rPr lang="es-MX" sz="24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rPr>
              <a:t>Igualdad Sustantiva</a:t>
            </a:r>
            <a:endParaRPr sz="2400">
              <a:solidFill>
                <a:srgbClr val="6819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g33c61d3480d_2_8"/>
          <p:cNvGrpSpPr/>
          <p:nvPr/>
        </p:nvGrpSpPr>
        <p:grpSpPr>
          <a:xfrm>
            <a:off x="1460081" y="1675622"/>
            <a:ext cx="9271853" cy="3818523"/>
            <a:chOff x="3101687" y="2024338"/>
            <a:chExt cx="1944600" cy="1569600"/>
          </a:xfrm>
        </p:grpSpPr>
        <p:sp>
          <p:nvSpPr>
            <p:cNvPr id="59" name="Google Shape;59;g33c61d3480d_2_8"/>
            <p:cNvSpPr/>
            <p:nvPr/>
          </p:nvSpPr>
          <p:spPr>
            <a:xfrm flipH="1" rot="10800000">
              <a:off x="3101687" y="2024338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F4D7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33c61d3480d_2_8"/>
            <p:cNvSpPr txBox="1"/>
            <p:nvPr/>
          </p:nvSpPr>
          <p:spPr>
            <a:xfrm>
              <a:off x="3512985" y="2024340"/>
              <a:ext cx="1122000" cy="410100"/>
            </a:xfrm>
            <a:prstGeom prst="rect">
              <a:avLst/>
            </a:prstGeom>
            <a:solidFill>
              <a:srgbClr val="5F4D76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s-MX" sz="20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Humanismo feminista y antineoliberal </a:t>
              </a:r>
              <a:endParaRPr b="0" i="0" sz="20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61" name="Google Shape;61;g33c61d3480d_2_8"/>
            <p:cNvSpPr txBox="1"/>
            <p:nvPr/>
          </p:nvSpPr>
          <p:spPr>
            <a:xfrm>
              <a:off x="3240435" y="2311684"/>
              <a:ext cx="1667100" cy="576600"/>
            </a:xfrm>
            <a:prstGeom prst="rect">
              <a:avLst/>
            </a:prstGeom>
            <a:solidFill>
              <a:srgbClr val="5F4D76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El humanismo feminista y antineolineral impulsa el 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cambio cultural,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para construir una sociedad donde 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no se deje a nadie atrás ni a nadie fuera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; y un nuevo Estado de bienestar que 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garantice la justicia, redistribuya la riqueza 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y ponga 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el cuidado de la vida digna en el centro.</a:t>
              </a:r>
              <a:endParaRPr b="1" sz="15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Es un humanismo 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feminista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porque abraza las 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reivindicaciones históricas de las mujeres 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por la i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gualdad, los derechos y la justicia social. 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Y es 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antineoliberal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porque identifica l</a:t>
              </a: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os impactos terribles del neoliberalismo en México: </a:t>
              </a:r>
              <a:r>
                <a:rPr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la profundización de todas las brechas de desigualdad, como son las disparidades de género, y la agudización de todas las formas de violencia, como son las violencias contra las mujeres y las niñas.</a:t>
              </a:r>
              <a:endParaRPr sz="15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62" name="Google Shape;62;g33c61d3480d_2_8"/>
          <p:cNvSpPr/>
          <p:nvPr/>
        </p:nvSpPr>
        <p:spPr>
          <a:xfrm>
            <a:off x="2227124" y="1746600"/>
            <a:ext cx="707700" cy="65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33c61d3480d_2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563" y="1836788"/>
            <a:ext cx="474825" cy="4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g33c61d3480d_2_18"/>
          <p:cNvGrpSpPr/>
          <p:nvPr/>
        </p:nvGrpSpPr>
        <p:grpSpPr>
          <a:xfrm>
            <a:off x="3721699" y="1506710"/>
            <a:ext cx="3861781" cy="3818523"/>
            <a:chOff x="3021316" y="1902724"/>
            <a:chExt cx="1944600" cy="1569600"/>
          </a:xfrm>
        </p:grpSpPr>
        <p:sp>
          <p:nvSpPr>
            <p:cNvPr id="69" name="Google Shape;69;g33c61d3480d_2_18"/>
            <p:cNvSpPr/>
            <p:nvPr/>
          </p:nvSpPr>
          <p:spPr>
            <a:xfrm flipH="1" rot="10800000">
              <a:off x="3021316" y="1902724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A021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33c61d3480d_2_18"/>
            <p:cNvSpPr txBox="1"/>
            <p:nvPr/>
          </p:nvSpPr>
          <p:spPr>
            <a:xfrm>
              <a:off x="3750217" y="1948696"/>
              <a:ext cx="1109100" cy="487500"/>
            </a:xfrm>
            <a:prstGeom prst="rect">
              <a:avLst/>
            </a:prstGeom>
            <a:solidFill>
              <a:srgbClr val="A02142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s-MX" sz="130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Derecho a una vida libre de violencia</a:t>
              </a:r>
              <a:endParaRPr b="0" i="0" sz="13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71" name="Google Shape;71;g33c61d3480d_2_18"/>
            <p:cNvSpPr txBox="1"/>
            <p:nvPr/>
          </p:nvSpPr>
          <p:spPr>
            <a:xfrm>
              <a:off x="3233583" y="2273631"/>
              <a:ext cx="1667100" cy="576600"/>
            </a:xfrm>
            <a:prstGeom prst="rect">
              <a:avLst/>
            </a:prstGeom>
            <a:solidFill>
              <a:srgbClr val="A02142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Es un derecho humano  establecido en la Constitución, que implica la obligación del Estado y de las personas servidoras públicas, para prevenir, atender, sancionar y erradicar todos los tipos de violencia contra las mujeres, en todas sus modalidades</a:t>
              </a:r>
              <a:endParaRPr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Para garantizar este derecho, es necesario  atender las causas estructurales de la violencia: </a:t>
              </a:r>
              <a:r>
                <a:rPr b="1"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la desigualdad y las relaciones de poder. </a:t>
              </a:r>
              <a:endParaRPr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72" name="Google Shape;72;g33c61d3480d_2_18"/>
          <p:cNvGrpSpPr/>
          <p:nvPr/>
        </p:nvGrpSpPr>
        <p:grpSpPr>
          <a:xfrm>
            <a:off x="654575" y="1507869"/>
            <a:ext cx="3376996" cy="3817218"/>
            <a:chOff x="1126861" y="2013875"/>
            <a:chExt cx="1944602" cy="2459706"/>
          </a:xfrm>
        </p:grpSpPr>
        <p:sp>
          <p:nvSpPr>
            <p:cNvPr id="73" name="Google Shape;73;g33c61d3480d_2_18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AC8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33c61d3480d_2_18"/>
            <p:cNvSpPr txBox="1"/>
            <p:nvPr/>
          </p:nvSpPr>
          <p:spPr>
            <a:xfrm>
              <a:off x="1685555" y="2118945"/>
              <a:ext cx="1325100" cy="459900"/>
            </a:xfrm>
            <a:prstGeom prst="rect">
              <a:avLst/>
            </a:prstGeom>
            <a:solidFill>
              <a:srgbClr val="AC8017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s-MX" sz="130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Derecho a la igualdad sustantiva</a:t>
              </a:r>
              <a:endParaRPr b="0" i="0" sz="17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75" name="Google Shape;75;g33c61d3480d_2_18"/>
            <p:cNvSpPr txBox="1"/>
            <p:nvPr/>
          </p:nvSpPr>
          <p:spPr>
            <a:xfrm>
              <a:off x="1126861" y="2493581"/>
              <a:ext cx="1944600" cy="1980000"/>
            </a:xfrm>
            <a:prstGeom prst="rect">
              <a:avLst/>
            </a:prstGeom>
            <a:solidFill>
              <a:srgbClr val="AC8017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Significa que todas las personas tienen derecho al acceso, al mismo trato y oportunidades, sin importar el sexo y el género, con el objetivo del reconocimiento, goce o ejercicio de sus derechos humanos y libertades fundamentales. </a:t>
              </a:r>
              <a:endParaRPr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Este nuevo derecho que está en la Constitución, implica la obligación del Estado y de las personas servidoras públicas, en garantizar la igualdad sustantiva: la igualdad real y no sólo formal.</a:t>
              </a:r>
              <a:endParaRPr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76" name="Google Shape;76;g33c61d3480d_2_18"/>
          <p:cNvGrpSpPr/>
          <p:nvPr/>
        </p:nvGrpSpPr>
        <p:grpSpPr>
          <a:xfrm>
            <a:off x="7511058" y="1542252"/>
            <a:ext cx="4138955" cy="3773475"/>
            <a:chOff x="4982130" y="1900142"/>
            <a:chExt cx="3001200" cy="1569600"/>
          </a:xfrm>
        </p:grpSpPr>
        <p:sp>
          <p:nvSpPr>
            <p:cNvPr id="77" name="Google Shape;77;g33c61d3480d_2_18"/>
            <p:cNvSpPr/>
            <p:nvPr/>
          </p:nvSpPr>
          <p:spPr>
            <a:xfrm>
              <a:off x="4982130" y="1900142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93B05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33c61d3480d_2_18"/>
            <p:cNvSpPr txBox="1"/>
            <p:nvPr/>
          </p:nvSpPr>
          <p:spPr>
            <a:xfrm>
              <a:off x="5870330" y="1940525"/>
              <a:ext cx="1851900" cy="459900"/>
            </a:xfrm>
            <a:prstGeom prst="rect">
              <a:avLst/>
            </a:prstGeom>
            <a:solidFill>
              <a:srgbClr val="93B055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s-MX" sz="130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Derecho colectivo al cuidado</a:t>
              </a:r>
              <a:endParaRPr b="0" i="0" sz="13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79" name="Google Shape;79;g33c61d3480d_2_18"/>
            <p:cNvSpPr txBox="1"/>
            <p:nvPr/>
          </p:nvSpPr>
          <p:spPr>
            <a:xfrm>
              <a:off x="5468800" y="2293558"/>
              <a:ext cx="2451600" cy="731400"/>
            </a:xfrm>
            <a:prstGeom prst="rect">
              <a:avLst/>
            </a:prstGeom>
            <a:solidFill>
              <a:srgbClr val="93B055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Es un </a:t>
              </a:r>
              <a:r>
                <a:rPr b="1"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derecho humano</a:t>
              </a: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que reconoce que todas las personas tenemos el derecho y la obligación de cuidar, de recibir cuidado y autocuidado. </a:t>
              </a:r>
              <a:endParaRPr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Los cuidados son todas aquellas actividades que permiten mantener a las personas vivas y reproducir la vida social; sin embargo, recaen de manera </a:t>
              </a:r>
              <a:r>
                <a:rPr b="1"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desigual y desproporcionada</a:t>
              </a:r>
              <a:r>
                <a:rPr lang="es-MX" sz="13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en las mujeres y las niñas. </a:t>
              </a:r>
              <a:endParaRPr sz="13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9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80" name="Google Shape;80;g33c61d3480d_2_18"/>
          <p:cNvSpPr/>
          <p:nvPr/>
        </p:nvSpPr>
        <p:spPr>
          <a:xfrm>
            <a:off x="864325" y="1569725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33c61d3480d_2_18"/>
          <p:cNvSpPr/>
          <p:nvPr/>
        </p:nvSpPr>
        <p:spPr>
          <a:xfrm>
            <a:off x="4214938" y="1569725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3c61d3480d_2_18"/>
          <p:cNvSpPr/>
          <p:nvPr/>
        </p:nvSpPr>
        <p:spPr>
          <a:xfrm>
            <a:off x="7669750" y="1569725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33c61d3480d_2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683" y="1705475"/>
            <a:ext cx="489000" cy="4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3c61d3480d_2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075" y="1705475"/>
            <a:ext cx="489000" cy="4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3c61d3480d_2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1621" y="1621600"/>
            <a:ext cx="656750" cy="6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g33c61d3480d_2_46"/>
          <p:cNvGrpSpPr/>
          <p:nvPr/>
        </p:nvGrpSpPr>
        <p:grpSpPr>
          <a:xfrm>
            <a:off x="581075" y="3938158"/>
            <a:ext cx="3800399" cy="1640365"/>
            <a:chOff x="318881" y="2458552"/>
            <a:chExt cx="2817197" cy="1384391"/>
          </a:xfrm>
        </p:grpSpPr>
        <p:sp>
          <p:nvSpPr>
            <p:cNvPr id="91" name="Google Shape;91;g33c61d3480d_2_46"/>
            <p:cNvSpPr txBox="1"/>
            <p:nvPr/>
          </p:nvSpPr>
          <p:spPr>
            <a:xfrm>
              <a:off x="318881" y="2553242"/>
              <a:ext cx="2558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s-MX" sz="1600">
                  <a:solidFill>
                    <a:srgbClr val="212222"/>
                  </a:solidFill>
                  <a:latin typeface="Noto Sans"/>
                  <a:ea typeface="Noto Sans"/>
                  <a:cs typeface="Noto Sans"/>
                  <a:sym typeface="Noto Sans"/>
                </a:rPr>
                <a:t>Derechos Humanos</a:t>
              </a:r>
              <a:endParaRPr b="1" i="0" sz="1600" u="none" cap="none" strike="noStrike">
                <a:solidFill>
                  <a:srgbClr val="212222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Reconocer, promover, proteger y defender los derechos humanos de las mujeres</a:t>
              </a:r>
              <a:r>
                <a:rPr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, han sido objetivos de la lucha histórica de los feminismos. Esto implica reconocer que las mujeres somos seres humanas con los mismos derechos que las demás personas. </a:t>
              </a:r>
              <a:endParaRPr sz="12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cxnSp>
          <p:nvCxnSpPr>
            <p:cNvPr id="92" name="Google Shape;92;g33c61d3480d_2_46"/>
            <p:cNvCxnSpPr/>
            <p:nvPr/>
          </p:nvCxnSpPr>
          <p:spPr>
            <a:xfrm rot="10800000">
              <a:off x="2502478" y="2458552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1222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93" name="Google Shape;93;g33c61d3480d_2_46"/>
          <p:cNvGrpSpPr/>
          <p:nvPr/>
        </p:nvGrpSpPr>
        <p:grpSpPr>
          <a:xfrm>
            <a:off x="7021231" y="1761700"/>
            <a:ext cx="4722870" cy="1528166"/>
            <a:chOff x="5209838" y="870952"/>
            <a:chExt cx="3501015" cy="1289700"/>
          </a:xfrm>
        </p:grpSpPr>
        <p:sp>
          <p:nvSpPr>
            <p:cNvPr id="94" name="Google Shape;94;g33c61d3480d_2_46"/>
            <p:cNvSpPr txBox="1"/>
            <p:nvPr/>
          </p:nvSpPr>
          <p:spPr>
            <a:xfrm>
              <a:off x="6586853" y="870952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s-MX" sz="1600">
                  <a:solidFill>
                    <a:srgbClr val="212222"/>
                  </a:solidFill>
                  <a:latin typeface="Noto Sans"/>
                  <a:ea typeface="Noto Sans"/>
                  <a:cs typeface="Noto Sans"/>
                  <a:sym typeface="Noto Sans"/>
                </a:rPr>
                <a:t>Interseccionalidad</a:t>
              </a:r>
              <a:endParaRPr b="1" i="0" sz="1600" u="none" cap="none" strike="noStrike">
                <a:solidFill>
                  <a:srgbClr val="212222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La desigualdad de género está mediada por otras condiciones sociales, como la </a:t>
              </a:r>
              <a:r>
                <a:rPr b="1"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clase social, la etnia, la orientación sexual y la discapacidad, </a:t>
              </a:r>
              <a:r>
                <a:rPr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por mencionar algunas. Cuando consideramos cómo estas condiciones se cruzan con el género, estamos frente al </a:t>
              </a:r>
              <a:r>
                <a:rPr b="1"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enfoque de la interseccionalidad.</a:t>
              </a:r>
              <a:endParaRPr b="1" i="0" u="none" cap="none" strike="noStrike">
                <a:solidFill>
                  <a:srgbClr val="212222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cxnSp>
          <p:nvCxnSpPr>
            <p:cNvPr id="95" name="Google Shape;95;g33c61d3480d_2_46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21222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96" name="Google Shape;96;g33c61d3480d_2_46"/>
          <p:cNvGrpSpPr/>
          <p:nvPr/>
        </p:nvGrpSpPr>
        <p:grpSpPr>
          <a:xfrm>
            <a:off x="7075032" y="4166915"/>
            <a:ext cx="4669069" cy="1528166"/>
            <a:chOff x="5249720" y="2950661"/>
            <a:chExt cx="3461134" cy="1289700"/>
          </a:xfrm>
        </p:grpSpPr>
        <p:sp>
          <p:nvSpPr>
            <p:cNvPr id="97" name="Google Shape;97;g33c61d3480d_2_46"/>
            <p:cNvSpPr txBox="1"/>
            <p:nvPr/>
          </p:nvSpPr>
          <p:spPr>
            <a:xfrm>
              <a:off x="6586854" y="2950661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s-MX" sz="1600">
                  <a:solidFill>
                    <a:srgbClr val="212222"/>
                  </a:solidFill>
                  <a:latin typeface="Noto Sans"/>
                  <a:ea typeface="Noto Sans"/>
                  <a:cs typeface="Noto Sans"/>
                  <a:sym typeface="Noto Sans"/>
                </a:rPr>
                <a:t>Interculturalidad</a:t>
              </a:r>
              <a:endParaRPr b="1" i="0" sz="1600" u="none" cap="none" strike="noStrike">
                <a:solidFill>
                  <a:srgbClr val="212222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Interacción, diálogo y convivencia entre culturas diversas bajo condiciones de respeto, equidad y reconocimiento mutuo</a:t>
              </a:r>
              <a:r>
                <a:rPr lang="es-MX" sz="1200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. Implica el trabajo colectivo entre los grupos de la población que históricamente han sido vulnerados y abandonados por el Estado, como las mujeres, los pueblos originarios y la población de la diversidad sexual.</a:t>
              </a:r>
              <a:endParaRPr sz="12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212222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cxnSp>
          <p:nvCxnSpPr>
            <p:cNvPr id="98" name="Google Shape;98;g33c61d3480d_2_46"/>
            <p:cNvCxnSpPr/>
            <p:nvPr/>
          </p:nvCxnSpPr>
          <p:spPr>
            <a:xfrm>
              <a:off x="5249720" y="3595517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21222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99" name="Google Shape;99;g33c61d3480d_2_46"/>
          <p:cNvSpPr txBox="1"/>
          <p:nvPr/>
        </p:nvSpPr>
        <p:spPr>
          <a:xfrm>
            <a:off x="705838" y="883275"/>
            <a:ext cx="3547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-MX" sz="1600">
                <a:solidFill>
                  <a:srgbClr val="212222"/>
                </a:solidFill>
                <a:latin typeface="Noto Sans"/>
                <a:ea typeface="Noto Sans"/>
                <a:cs typeface="Noto Sans"/>
                <a:sym typeface="Noto Sans"/>
              </a:rPr>
              <a:t>Género</a:t>
            </a:r>
            <a:endParaRPr sz="9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El género se refiere a todos aquellos atributos sociales y expectativas asociadas a lo que significa ser hombre y ser mujer dentro de una cierta sociedad y cultura determinadas. </a:t>
            </a:r>
            <a:endParaRPr sz="12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El enfoque de género es, entonces, una mirada para </a:t>
            </a:r>
            <a:r>
              <a:rPr b="1" lang="es-MX" sz="12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identificar, visibilizar y cuestionar la discriminación, desigualdad y exclusión que viven las personas según el genero que la sociedad les asigna.</a:t>
            </a:r>
            <a:endParaRPr sz="12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cxnSp>
        <p:nvCxnSpPr>
          <p:cNvPr id="100" name="Google Shape;100;g33c61d3480d_2_46"/>
          <p:cNvCxnSpPr/>
          <p:nvPr/>
        </p:nvCxnSpPr>
        <p:spPr>
          <a:xfrm rot="10800000">
            <a:off x="4425393" y="2337319"/>
            <a:ext cx="854700" cy="0"/>
          </a:xfrm>
          <a:prstGeom prst="straightConnector1">
            <a:avLst/>
          </a:prstGeom>
          <a:noFill/>
          <a:ln cap="flat" cmpd="sng" w="9525">
            <a:solidFill>
              <a:srgbClr val="212222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101" name="Google Shape;101;g33c61d3480d_2_46"/>
          <p:cNvGrpSpPr/>
          <p:nvPr/>
        </p:nvGrpSpPr>
        <p:grpSpPr>
          <a:xfrm>
            <a:off x="3584485" y="1533834"/>
            <a:ext cx="5146213" cy="4491479"/>
            <a:chOff x="2662212" y="676343"/>
            <a:chExt cx="3814835" cy="3790597"/>
          </a:xfrm>
        </p:grpSpPr>
        <p:sp>
          <p:nvSpPr>
            <p:cNvPr id="102" name="Google Shape;102;g33c61d3480d_2_46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AC8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33c61d3480d_2_46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A021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33c61d3480d_2_46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6819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5;g33c61d3480d_2_46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06" name="Google Shape;106;g33c61d3480d_2_46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EDD89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75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g33c61d3480d_2_46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EDD89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g33c61d3480d_2_46"/>
            <p:cNvSpPr txBox="1"/>
            <p:nvPr/>
          </p:nvSpPr>
          <p:spPr>
            <a:xfrm>
              <a:off x="3375639" y="292102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s-MX" sz="2100" u="none" cap="none" strike="noStrike">
                  <a:solidFill>
                    <a:srgbClr val="681931"/>
                  </a:solidFill>
                  <a:latin typeface="Noto Sans"/>
                  <a:ea typeface="Noto Sans"/>
                  <a:cs typeface="Noto Sans"/>
                  <a:sym typeface="Noto Sans"/>
                </a:rPr>
                <a:t>03</a:t>
              </a:r>
              <a:r>
                <a:rPr b="1" i="0" lang="es-MX" sz="2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i="0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g33c61d3480d_2_46"/>
            <p:cNvSpPr txBox="1"/>
            <p:nvPr/>
          </p:nvSpPr>
          <p:spPr>
            <a:xfrm>
              <a:off x="5267889" y="2887443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s-MX" sz="2100" u="none" cap="none" strike="noStrike">
                  <a:solidFill>
                    <a:srgbClr val="681931"/>
                  </a:solidFill>
                  <a:latin typeface="Noto Sans"/>
                  <a:ea typeface="Noto Sans"/>
                  <a:cs typeface="Noto Sans"/>
                  <a:sym typeface="Noto Sans"/>
                </a:rPr>
                <a:t>02</a:t>
              </a:r>
              <a:r>
                <a:rPr b="1" i="0" lang="es-MX" sz="2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i="0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0" name="Google Shape;110;g33c61d3480d_2_46"/>
            <p:cNvGrpSpPr/>
            <p:nvPr/>
          </p:nvGrpSpPr>
          <p:grpSpPr>
            <a:xfrm rot="7200165">
              <a:off x="5229899" y="2804768"/>
              <a:ext cx="585011" cy="585536"/>
              <a:chOff x="1977085" y="811649"/>
              <a:chExt cx="588000" cy="588000"/>
            </a:xfrm>
          </p:grpSpPr>
          <p:sp>
            <p:nvSpPr>
              <p:cNvPr id="111" name="Google Shape;111;g33c61d3480d_2_46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EDD89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75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g33c61d3480d_2_46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EDD89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" name="Google Shape;113;g33c61d3480d_2_46"/>
            <p:cNvGrpSpPr/>
            <p:nvPr/>
          </p:nvGrpSpPr>
          <p:grpSpPr>
            <a:xfrm rot="-7200165">
              <a:off x="3337708" y="2826834"/>
              <a:ext cx="585011" cy="585536"/>
              <a:chOff x="1967628" y="812211"/>
              <a:chExt cx="588000" cy="588000"/>
            </a:xfrm>
          </p:grpSpPr>
          <p:sp>
            <p:nvSpPr>
              <p:cNvPr id="114" name="Google Shape;114;g33c61d3480d_2_46"/>
              <p:cNvSpPr/>
              <p:nvPr/>
            </p:nvSpPr>
            <p:spPr>
              <a:xfrm rot="10800000">
                <a:off x="1970926" y="815511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EDD89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g33c61d3480d_2_46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EDD89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75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6" name="Google Shape;116;g33c61d3480d_2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251" y="2197740"/>
            <a:ext cx="558638" cy="49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3c61d3480d_2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204" y="4166905"/>
            <a:ext cx="558638" cy="49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3c61d3480d_2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5303" y="4120426"/>
            <a:ext cx="664467" cy="58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c61d3480d_0_15"/>
          <p:cNvSpPr txBox="1"/>
          <p:nvPr>
            <p:ph type="title"/>
          </p:nvPr>
        </p:nvSpPr>
        <p:spPr>
          <a:xfrm>
            <a:off x="671600" y="2652550"/>
            <a:ext cx="107514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3600"/>
              <a:buFont typeface="Noto Sans"/>
              <a:buNone/>
            </a:pPr>
            <a:r>
              <a:rPr lang="es-MX" sz="3600"/>
              <a:t>La lucha por la igualdad sustantiva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3600"/>
              <a:buFont typeface="Noto Sans"/>
              <a:buNone/>
            </a:pPr>
            <a:r>
              <a:rPr lang="es-MX" sz="3600"/>
              <a:t>y el Día Internacional de la Mujer Trabajadora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33c61d3480d_0_10"/>
          <p:cNvGrpSpPr/>
          <p:nvPr/>
        </p:nvGrpSpPr>
        <p:grpSpPr>
          <a:xfrm>
            <a:off x="4087904" y="2089425"/>
            <a:ext cx="4002181" cy="2679150"/>
            <a:chOff x="3071457" y="2013875"/>
            <a:chExt cx="1944600" cy="1569600"/>
          </a:xfrm>
        </p:grpSpPr>
        <p:sp>
          <p:nvSpPr>
            <p:cNvPr id="129" name="Google Shape;129;g33c61d3480d_0_10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A021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33c61d3480d_0_10"/>
            <p:cNvSpPr txBox="1"/>
            <p:nvPr/>
          </p:nvSpPr>
          <p:spPr>
            <a:xfrm>
              <a:off x="3782330" y="2228136"/>
              <a:ext cx="1134000" cy="459900"/>
            </a:xfrm>
            <a:prstGeom prst="rect">
              <a:avLst/>
            </a:prstGeom>
            <a:solidFill>
              <a:srgbClr val="A02142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Objetivo</a:t>
              </a:r>
              <a:endParaRPr b="0" i="0" sz="15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31" name="Google Shape;131;g33c61d3480d_0_10"/>
            <p:cNvSpPr txBox="1"/>
            <p:nvPr/>
          </p:nvSpPr>
          <p:spPr>
            <a:xfrm>
              <a:off x="3380442" y="2529459"/>
              <a:ext cx="1533900" cy="1008900"/>
            </a:xfrm>
            <a:prstGeom prst="rect">
              <a:avLst/>
            </a:prstGeom>
            <a:solidFill>
              <a:srgbClr val="A02142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Reivindicar la lucha de las mujeres trabajadoras por su derecho a participar en igualdad de condiciones, en todos los espacios de toma de decisiones.</a:t>
              </a:r>
              <a:endParaRPr sz="11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Esta conmemoración nació como una lucha desde abajo, impulsada por las trabajadoras, para ganar derechos para todas.</a:t>
              </a:r>
              <a:endParaRPr sz="11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32" name="Google Shape;132;g33c61d3480d_0_10"/>
          <p:cNvGrpSpPr/>
          <p:nvPr/>
        </p:nvGrpSpPr>
        <p:grpSpPr>
          <a:xfrm>
            <a:off x="931025" y="2089432"/>
            <a:ext cx="3156669" cy="2679150"/>
            <a:chOff x="1126863" y="2013875"/>
            <a:chExt cx="1944600" cy="1569600"/>
          </a:xfrm>
        </p:grpSpPr>
        <p:sp>
          <p:nvSpPr>
            <p:cNvPr id="133" name="Google Shape;133;g33c61d3480d_0_10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AC8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33c61d3480d_0_10"/>
            <p:cNvSpPr txBox="1"/>
            <p:nvPr/>
          </p:nvSpPr>
          <p:spPr>
            <a:xfrm>
              <a:off x="1764460" y="2173991"/>
              <a:ext cx="1169100" cy="459900"/>
            </a:xfrm>
            <a:prstGeom prst="rect">
              <a:avLst/>
            </a:prstGeom>
            <a:solidFill>
              <a:srgbClr val="AC8017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s-MX" sz="15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Día Internacional de la Mujer Trabajadora</a:t>
              </a:r>
              <a:endParaRPr b="0" i="0" sz="15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35" name="Google Shape;135;g33c61d3480d_0_10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solidFill>
              <a:srgbClr val="AC8017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s-MX" sz="1100" u="none" cap="none" strike="noStrik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L</a:t>
              </a: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a propuesta de conmemorar la lucha de las mujeres fue lanzada por Clara Zetkin, durante la Segunda Conferencia Internacional de Mujeres Socialistas en </a:t>
              </a:r>
              <a:r>
                <a:rPr b="1"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1910</a:t>
              </a:r>
              <a:r>
                <a:rPr b="1" i="0" lang="es-MX" sz="1100" u="none" cap="none" strike="noStrik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b="1" i="0" sz="15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36" name="Google Shape;136;g33c61d3480d_0_10"/>
          <p:cNvGrpSpPr/>
          <p:nvPr/>
        </p:nvGrpSpPr>
        <p:grpSpPr>
          <a:xfrm>
            <a:off x="8089879" y="2089425"/>
            <a:ext cx="3532713" cy="2679150"/>
            <a:chOff x="5015938" y="2013875"/>
            <a:chExt cx="3001200" cy="1569600"/>
          </a:xfrm>
        </p:grpSpPr>
        <p:sp>
          <p:nvSpPr>
            <p:cNvPr id="137" name="Google Shape;137;g33c61d3480d_0_10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93B05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33c61d3480d_0_10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solidFill>
              <a:srgbClr val="93B055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La Organización de las Naciones Unidas decretó a </a:t>
              </a:r>
              <a:r>
                <a:rPr b="1"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1975</a:t>
              </a:r>
              <a:r>
                <a:rPr lang="es-MX" sz="1100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como el Año Internacional de la Mujer y al 8 de marzo como el Día Internacional de la Mujer.</a:t>
              </a:r>
              <a:endParaRPr b="0" i="0" sz="1500" u="none" cap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39" name="Google Shape;139;g33c61d3480d_0_10"/>
          <p:cNvGrpSpPr/>
          <p:nvPr/>
        </p:nvGrpSpPr>
        <p:grpSpPr>
          <a:xfrm>
            <a:off x="7899577" y="3858276"/>
            <a:ext cx="456594" cy="454513"/>
            <a:chOff x="4858109" y="2631368"/>
            <a:chExt cx="316442" cy="315000"/>
          </a:xfrm>
        </p:grpSpPr>
        <p:sp>
          <p:nvSpPr>
            <p:cNvPr id="140" name="Google Shape;140;g33c61d3480d_0_10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33c61d3480d_0_10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A0214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br>
                <a:rPr b="0" i="0" lang="es-MX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g33c61d3480d_0_10"/>
          <p:cNvGrpSpPr/>
          <p:nvPr/>
        </p:nvGrpSpPr>
        <p:grpSpPr>
          <a:xfrm>
            <a:off x="3888877" y="3858276"/>
            <a:ext cx="456594" cy="454513"/>
            <a:chOff x="4858109" y="2631368"/>
            <a:chExt cx="316442" cy="315000"/>
          </a:xfrm>
        </p:grpSpPr>
        <p:sp>
          <p:nvSpPr>
            <p:cNvPr id="143" name="Google Shape;143;g33c61d3480d_0_10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33c61d3480d_0_10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AC8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br>
                <a:rPr b="0" i="0" lang="es-MX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g33c61d3480d_0_10"/>
          <p:cNvSpPr/>
          <p:nvPr/>
        </p:nvSpPr>
        <p:spPr>
          <a:xfrm>
            <a:off x="1200625" y="2375575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3c61d3480d_0_10"/>
          <p:cNvSpPr/>
          <p:nvPr/>
        </p:nvSpPr>
        <p:spPr>
          <a:xfrm>
            <a:off x="4290250" y="2375575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3c61d3480d_0_10"/>
          <p:cNvSpPr/>
          <p:nvPr/>
        </p:nvSpPr>
        <p:spPr>
          <a:xfrm>
            <a:off x="8450200" y="2375575"/>
            <a:ext cx="760500" cy="76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33c61d3480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900" y="2428225"/>
            <a:ext cx="655200" cy="6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3c61d3480d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4800" y="2479750"/>
            <a:ext cx="552150" cy="5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3c61d3480d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4375" y="2479750"/>
            <a:ext cx="552150" cy="5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2024-11-25T01:58:12Z</dcterms:created>
  <dc:creator>Sebastian Pahez</dc:creator>
</cp:coreProperties>
</file>